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Source Code Pro"/>
      <p:regular r:id="rId30"/>
      <p:bold r:id="rId31"/>
      <p:italic r:id="rId32"/>
      <p:boldItalic r:id="rId33"/>
    </p:embeddedFont>
    <p:embeddedFont>
      <p:font typeface="Montserrat ExtraLight"/>
      <p:regular r:id="rId34"/>
      <p:bold r:id="rId35"/>
      <p:italic r:id="rId36"/>
      <p:boldItalic r:id="rId37"/>
    </p:embeddedFont>
    <p:embeddedFont>
      <p:font typeface="Montserrat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gpm7UMqve9rdFog/z/5dLibLfX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7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6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ExtraLigh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ExtraLigh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ExtraLight-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ExtraBold-bold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ExtraBo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d5856b11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cd5856b11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c922b275c6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c922b275c6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922b275c6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c922b275c6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922b275c6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c922b275c6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922b275c6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c922b275c6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922b275c6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c922b275c6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c922b275c6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c922b275c6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bb69b32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cbb69b32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922b275c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c922b275c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c922b275c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c922b275c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922b275c6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c922b275c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3" name="Google Shape;5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" name="Google Shape;93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Google Shape;22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5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example.com.pem" TargetMode="External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desi109/configuring-http-server-under-linux/blob/master/client/client-cmds" TargetMode="External"/><Relationship Id="rId4" Type="http://schemas.openxmlformats.org/officeDocument/2006/relationships/hyperlink" Target="https://github.com/desi109/configuring-http-server-under-linux/tree/master/client/etc" TargetMode="External"/><Relationship Id="rId5" Type="http://schemas.openxmlformats.org/officeDocument/2006/relationships/hyperlink" Target="https://github.com/desi109/configuring-http-server-under-linux/blob/master/client/client-cmds" TargetMode="External"/><Relationship Id="rId6" Type="http://schemas.openxmlformats.org/officeDocument/2006/relationships/hyperlink" Target="https://github.com/desi109/configuring-http-server-under-linux/tree/master/server/etc" TargetMode="External"/><Relationship Id="rId7" Type="http://schemas.openxmlformats.org/officeDocument/2006/relationships/hyperlink" Target="https://github.com/desi109/configuring-http-server-under-linux/blob/master/client/client-cmds" TargetMode="External"/><Relationship Id="rId8" Type="http://schemas.openxmlformats.org/officeDocument/2006/relationships/hyperlink" Target="https://github.com/desi109/configuring-http-server-under-linux/tree/master/client/etc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d5856b119_1_30"/>
          <p:cNvSpPr txBox="1"/>
          <p:nvPr>
            <p:ph type="ctrTitle"/>
          </p:nvPr>
        </p:nvSpPr>
        <p:spPr>
          <a:xfrm>
            <a:off x="2175900" y="1765125"/>
            <a:ext cx="4792200" cy="9342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600"/>
              <a:t>Инсталиране и конфигуриране на HTTP </a:t>
            </a:r>
            <a:endParaRPr sz="2600"/>
          </a:p>
        </p:txBody>
      </p:sp>
      <p:sp>
        <p:nvSpPr>
          <p:cNvPr id="159" name="Google Shape;159;g1cd5856b119_1_30"/>
          <p:cNvSpPr txBox="1"/>
          <p:nvPr>
            <p:ph idx="1" type="subTitle"/>
          </p:nvPr>
        </p:nvSpPr>
        <p:spPr>
          <a:xfrm>
            <a:off x="6244200" y="4672575"/>
            <a:ext cx="2899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Десислава Милушева   471219007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ИСН     4 курс     77 група</a:t>
            </a:r>
            <a:endParaRPr sz="1000"/>
          </a:p>
        </p:txBody>
      </p:sp>
      <p:sp>
        <p:nvSpPr>
          <p:cNvPr id="160" name="Google Shape;160;g1cd5856b119_1_30"/>
          <p:cNvSpPr txBox="1"/>
          <p:nvPr>
            <p:ph type="ctrTitle"/>
          </p:nvPr>
        </p:nvSpPr>
        <p:spPr>
          <a:xfrm>
            <a:off x="2941650" y="27287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41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под   Linux</a:t>
            </a:r>
            <a:endParaRPr b="0" sz="26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g1cd5856b119_1_30"/>
          <p:cNvCxnSpPr/>
          <p:nvPr/>
        </p:nvCxnSpPr>
        <p:spPr>
          <a:xfrm>
            <a:off x="3190500" y="26695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sp>
        <p:nvSpPr>
          <p:cNvPr id="162" name="Google Shape;162;g1cd5856b119_1_30"/>
          <p:cNvSpPr txBox="1"/>
          <p:nvPr>
            <p:ph idx="1" type="subTitle"/>
          </p:nvPr>
        </p:nvSpPr>
        <p:spPr>
          <a:xfrm>
            <a:off x="0" y="265875"/>
            <a:ext cx="511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>
                <a:solidFill>
                  <a:schemeClr val="lt1"/>
                </a:solidFill>
              </a:rPr>
              <a:t>Компютърни мрежи и мрежово администриране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63" name="Google Shape;163;g1cd5856b119_1_30"/>
          <p:cNvSpPr txBox="1"/>
          <p:nvPr/>
        </p:nvSpPr>
        <p:spPr>
          <a:xfrm>
            <a:off x="0" y="-12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Курсов проект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g1cd5856b119_1_30"/>
          <p:cNvCxnSpPr/>
          <p:nvPr/>
        </p:nvCxnSpPr>
        <p:spPr>
          <a:xfrm>
            <a:off x="0" y="304922"/>
            <a:ext cx="3530100" cy="8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c922b275c6_1_82"/>
          <p:cNvSpPr txBox="1"/>
          <p:nvPr>
            <p:ph idx="4294967295" type="title"/>
          </p:nvPr>
        </p:nvSpPr>
        <p:spPr>
          <a:xfrm>
            <a:off x="198475" y="272300"/>
            <a:ext cx="944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05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86" name="Google Shape;286;g1c922b275c6_1_82"/>
          <p:cNvSpPr txBox="1"/>
          <p:nvPr>
            <p:ph idx="4294967295" type="title"/>
          </p:nvPr>
        </p:nvSpPr>
        <p:spPr>
          <a:xfrm>
            <a:off x="1142575" y="438950"/>
            <a:ext cx="4194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Конфигуриране на HTTPs</a:t>
            </a:r>
            <a:endParaRPr sz="1800"/>
          </a:p>
        </p:txBody>
      </p:sp>
      <p:sp>
        <p:nvSpPr>
          <p:cNvPr id="287" name="Google Shape;287;g1c922b275c6_1_82"/>
          <p:cNvSpPr txBox="1"/>
          <p:nvPr>
            <p:ph idx="4294967295" type="subTitle"/>
          </p:nvPr>
        </p:nvSpPr>
        <p:spPr>
          <a:xfrm>
            <a:off x="198475" y="1046875"/>
            <a:ext cx="53760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chemeClr val="lt1"/>
                </a:solidFill>
              </a:rPr>
              <a:t>Настройване на Apache да поддържа HTTPs, така че уеб браузърите да могат да се свързват с него по защитен начин чрез HTTPs.</a:t>
            </a:r>
            <a:endParaRPr sz="1400">
              <a:solidFill>
                <a:schemeClr val="lt1"/>
              </a:solidFill>
            </a:endParaRPr>
          </a:p>
        </p:txBody>
      </p:sp>
      <p:cxnSp>
        <p:nvCxnSpPr>
          <p:cNvPr id="288" name="Google Shape;288;g1c922b275c6_1_82"/>
          <p:cNvCxnSpPr/>
          <p:nvPr/>
        </p:nvCxnSpPr>
        <p:spPr>
          <a:xfrm>
            <a:off x="403075" y="897660"/>
            <a:ext cx="5349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pic>
        <p:nvPicPr>
          <p:cNvPr id="289" name="Google Shape;289;g1c922b275c6_1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75" y="1910550"/>
            <a:ext cx="6196299" cy="31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c922b275c6_1_82"/>
          <p:cNvSpPr/>
          <p:nvPr/>
        </p:nvSpPr>
        <p:spPr>
          <a:xfrm>
            <a:off x="104400" y="1926450"/>
            <a:ext cx="6206400" cy="246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c922b275c6_1_82"/>
          <p:cNvSpPr/>
          <p:nvPr/>
        </p:nvSpPr>
        <p:spPr>
          <a:xfrm>
            <a:off x="132850" y="2657150"/>
            <a:ext cx="5115000" cy="16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922b275c6_1_73"/>
          <p:cNvSpPr txBox="1"/>
          <p:nvPr>
            <p:ph idx="4294967295" type="title"/>
          </p:nvPr>
        </p:nvSpPr>
        <p:spPr>
          <a:xfrm>
            <a:off x="2002650" y="167900"/>
            <a:ext cx="944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06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97" name="Google Shape;297;g1c922b275c6_1_73"/>
          <p:cNvSpPr txBox="1"/>
          <p:nvPr>
            <p:ph idx="4294967295" type="title"/>
          </p:nvPr>
        </p:nvSpPr>
        <p:spPr>
          <a:xfrm>
            <a:off x="2946750" y="334550"/>
            <a:ext cx="48540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Настройване на directory-ийте </a:t>
            </a:r>
            <a:endParaRPr sz="1800"/>
          </a:p>
        </p:txBody>
      </p:sp>
      <p:sp>
        <p:nvSpPr>
          <p:cNvPr id="298" name="Google Shape;298;g1c922b275c6_1_73"/>
          <p:cNvSpPr txBox="1"/>
          <p:nvPr>
            <p:ph idx="4294967295" type="subTitle"/>
          </p:nvPr>
        </p:nvSpPr>
        <p:spPr>
          <a:xfrm>
            <a:off x="1571700" y="999400"/>
            <a:ext cx="6000600" cy="4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- На server-a създаваме следните directory-ий:</a:t>
            </a:r>
            <a:endParaRPr sz="1300">
              <a:solidFill>
                <a:srgbClr val="00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cd ~/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mkdir demoCA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mkdir demoCA/certs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mkdir demoCA/crl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mkdir demoCA/newcerts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mkdir demoCA/private 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touch demoCA/index.txt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 02 &gt; demoCA/serial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mv cacert.pem demoCA/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mv cakey.pem demoCA/private/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- Промяна на параметри в ‘/usr/lib/ssl/openssl.cnf’: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sudo vi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/usr/lib/ssl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/openssl.cnf    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- ‘stateOrProvinceName’ и ‘organizationName’ трябва да станат ‘</a:t>
            </a: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optional’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99" name="Google Shape;299;g1c922b275c6_1_73"/>
          <p:cNvCxnSpPr/>
          <p:nvPr/>
        </p:nvCxnSpPr>
        <p:spPr>
          <a:xfrm>
            <a:off x="2207250" y="793260"/>
            <a:ext cx="5349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922b275c6_1_90"/>
          <p:cNvSpPr txBox="1"/>
          <p:nvPr>
            <p:ph idx="4294967295" type="title"/>
          </p:nvPr>
        </p:nvSpPr>
        <p:spPr>
          <a:xfrm>
            <a:off x="2002650" y="0"/>
            <a:ext cx="944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07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05" name="Google Shape;305;g1c922b275c6_1_90"/>
          <p:cNvSpPr txBox="1"/>
          <p:nvPr>
            <p:ph idx="4294967295" type="title"/>
          </p:nvPr>
        </p:nvSpPr>
        <p:spPr>
          <a:xfrm>
            <a:off x="2946750" y="166650"/>
            <a:ext cx="4194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Създаване на key pairs</a:t>
            </a:r>
            <a:endParaRPr sz="1800"/>
          </a:p>
        </p:txBody>
      </p:sp>
      <p:cxnSp>
        <p:nvCxnSpPr>
          <p:cNvPr id="306" name="Google Shape;306;g1c922b275c6_1_90"/>
          <p:cNvCxnSpPr/>
          <p:nvPr/>
        </p:nvCxnSpPr>
        <p:spPr>
          <a:xfrm>
            <a:off x="2207250" y="625360"/>
            <a:ext cx="5349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307" name="Google Shape;307;g1c922b275c6_1_90"/>
          <p:cNvSpPr txBox="1"/>
          <p:nvPr>
            <p:ph idx="4294967295" type="subTitle"/>
          </p:nvPr>
        </p:nvSpPr>
        <p:spPr>
          <a:xfrm>
            <a:off x="194700" y="723900"/>
            <a:ext cx="8754600" cy="4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- Създаване на key pair за server-a:</a:t>
            </a:r>
            <a:endParaRPr sz="1300">
              <a:solidFill>
                <a:srgbClr val="00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openssl genpkey -algorithm RSA -pkeyopt rsa_keygen_bits:2048 -pkeyopt rsa_keygen_pubexp:65537 -out privkey-</a:t>
            </a:r>
            <a:r>
              <a:rPr lang="en" sz="13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www.example.com.pem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- Генериране на необходимите сертификати: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openssl req -new -key privkey-www.example.com.pem -out certreq-www.example.com.csr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ls -l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openssl ca -in certreq-www.example.com.csr -out cert-www.example.com.pem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ls -l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cp demoCA/cacert.pem cert-ourca.crt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ls -l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cert-www.example.com.pem </a:t>
            </a: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➜   </a:t>
            </a:r>
            <a:br>
              <a:rPr b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сертификат на уебсайта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cert-ourca.crt</a:t>
            </a:r>
            <a:r>
              <a:rPr lang="en" sz="1100">
                <a:solidFill>
                  <a:schemeClr val="lt1"/>
                </a:solidFill>
              </a:rPr>
              <a:t>  </a:t>
            </a:r>
            <a:r>
              <a:rPr b="1" lang="en" sz="1100">
                <a:solidFill>
                  <a:schemeClr val="lt1"/>
                </a:solidFill>
              </a:rPr>
              <a:t>➜  </a:t>
            </a:r>
            <a:br>
              <a:rPr b="1" lang="en" sz="1100">
                <a:solidFill>
                  <a:schemeClr val="lt1"/>
                </a:solidFill>
              </a:rPr>
            </a:br>
            <a:r>
              <a:rPr b="1" lang="en" sz="1100">
                <a:solidFill>
                  <a:schemeClr val="lt1"/>
                </a:solidFill>
              </a:rPr>
              <a:t> </a:t>
            </a:r>
            <a:r>
              <a:rPr lang="en" sz="1100">
                <a:solidFill>
                  <a:schemeClr val="lt1"/>
                </a:solidFill>
              </a:rPr>
              <a:t>сертификат на сертификат  authority-то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8" name="Google Shape;308;g1c922b275c6_1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500" y="3624651"/>
            <a:ext cx="4429651" cy="14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c922b275c6_1_112"/>
          <p:cNvSpPr txBox="1"/>
          <p:nvPr>
            <p:ph idx="4294967295" type="title"/>
          </p:nvPr>
        </p:nvSpPr>
        <p:spPr>
          <a:xfrm>
            <a:off x="0" y="0"/>
            <a:ext cx="1121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08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14" name="Google Shape;314;g1c922b275c6_1_112"/>
          <p:cNvSpPr txBox="1"/>
          <p:nvPr>
            <p:ph idx="4294967295" type="title"/>
          </p:nvPr>
        </p:nvSpPr>
        <p:spPr>
          <a:xfrm>
            <a:off x="1016625" y="127950"/>
            <a:ext cx="6138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Конфигуриране на Apache да използва HTTPs</a:t>
            </a:r>
            <a:endParaRPr sz="1800"/>
          </a:p>
        </p:txBody>
      </p:sp>
      <p:cxnSp>
        <p:nvCxnSpPr>
          <p:cNvPr id="315" name="Google Shape;315;g1c922b275c6_1_112"/>
          <p:cNvCxnSpPr/>
          <p:nvPr/>
        </p:nvCxnSpPr>
        <p:spPr>
          <a:xfrm>
            <a:off x="242941" y="625360"/>
            <a:ext cx="6351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316" name="Google Shape;316;g1c922b275c6_1_112"/>
          <p:cNvSpPr txBox="1"/>
          <p:nvPr>
            <p:ph idx="4294967295" type="subTitle"/>
          </p:nvPr>
        </p:nvSpPr>
        <p:spPr>
          <a:xfrm>
            <a:off x="114750" y="636150"/>
            <a:ext cx="89145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sudo cp cert-www.example.com.pem /etc/ssl/certs/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sudo cp cert-ourca.crt /etc/ssl/certs/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sudo cp privkey-www.example.com.pem /etc/ssl/private/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ls -l /etc/ssl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- Конфигуриране на Apache да използва HTTPs: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cd /etc/apache2/sites-available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sudo vi default-ssl.conf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- Добавяне на:   ServerName   www.example.com:443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- Закоментиране на: SSLCertificateFile и SSLCertificateKeyFile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- Добавяне на следващите редове:  </a:t>
            </a:r>
            <a:b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SSLCertificateFile      /etc/ssl/certs/cert-www.example.com.pem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SSLCertificateKeyFile   /etc/ssl/private/privkey-www.example.com.pem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SSLCACertificateFile    /etc/ssl/certs/cert-ourca.crt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                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- Активиране на Apache SSL модулите: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sudo a2enmod ssl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sudo a2ensite default-ssl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server@server:~$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sudo systemctl reload apache2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"/>
          <p:cNvSpPr txBox="1"/>
          <p:nvPr>
            <p:ph type="ctrTitle"/>
          </p:nvPr>
        </p:nvSpPr>
        <p:spPr>
          <a:xfrm>
            <a:off x="2472250" y="-111462"/>
            <a:ext cx="4839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Т Е С Т В А Н Е</a:t>
            </a:r>
            <a:endParaRPr/>
          </a:p>
        </p:txBody>
      </p:sp>
      <p:cxnSp>
        <p:nvCxnSpPr>
          <p:cNvPr id="322" name="Google Shape;322;p12"/>
          <p:cNvCxnSpPr/>
          <p:nvPr/>
        </p:nvCxnSpPr>
        <p:spPr>
          <a:xfrm>
            <a:off x="3463725" y="636560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323" name="Google Shape;323;p12"/>
          <p:cNvSpPr txBox="1"/>
          <p:nvPr>
            <p:ph idx="4294967295" type="title"/>
          </p:nvPr>
        </p:nvSpPr>
        <p:spPr>
          <a:xfrm>
            <a:off x="1528150" y="-47462"/>
            <a:ext cx="944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09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324" name="Google Shape;324;p12"/>
          <p:cNvCxnSpPr/>
          <p:nvPr/>
        </p:nvCxnSpPr>
        <p:spPr>
          <a:xfrm>
            <a:off x="1732750" y="584223"/>
            <a:ext cx="5349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325" name="Google Shape;325;p12"/>
          <p:cNvSpPr txBox="1"/>
          <p:nvPr>
            <p:ph idx="4294967295" type="subTitle"/>
          </p:nvPr>
        </p:nvSpPr>
        <p:spPr>
          <a:xfrm>
            <a:off x="314025" y="759163"/>
            <a:ext cx="8914500" cy="3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client</a:t>
            </a: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@client</a:t>
            </a: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scp server@192.168.2.22:/home/server/cert-ourca.crt .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client@client:~$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sudo mkdir /usr/share/ca-certificates/extra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client@client:~$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sudo cp cert-ourca.crt /usr/share/ca-certificates/extra/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client@client:~$</a:t>
            </a:r>
            <a:r>
              <a:rPr lang="en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sudo dpkg-reconfigure ca-certificates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26" name="Google Shape;32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00" y="1721725"/>
            <a:ext cx="3977574" cy="334587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2"/>
          <p:cNvSpPr/>
          <p:nvPr/>
        </p:nvSpPr>
        <p:spPr>
          <a:xfrm>
            <a:off x="1395000" y="2353475"/>
            <a:ext cx="1205100" cy="21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/>
          <p:nvPr>
            <p:ph type="title"/>
          </p:nvPr>
        </p:nvSpPr>
        <p:spPr>
          <a:xfrm>
            <a:off x="257175" y="60700"/>
            <a:ext cx="6188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Всички ресурси за това демо:</a:t>
            </a:r>
            <a:endParaRPr/>
          </a:p>
        </p:txBody>
      </p:sp>
      <p:sp>
        <p:nvSpPr>
          <p:cNvPr id="333" name="Google Shape;333;p26"/>
          <p:cNvSpPr txBox="1"/>
          <p:nvPr>
            <p:ph idx="2" type="title"/>
          </p:nvPr>
        </p:nvSpPr>
        <p:spPr>
          <a:xfrm>
            <a:off x="302663" y="154447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— CLIENT </a:t>
            </a:r>
            <a:r>
              <a:rPr lang="en"/>
              <a:t>— </a:t>
            </a:r>
            <a:r>
              <a:rPr lang="en"/>
              <a:t> </a:t>
            </a:r>
            <a:endParaRPr/>
          </a:p>
        </p:txBody>
      </p:sp>
      <p:sp>
        <p:nvSpPr>
          <p:cNvPr id="334" name="Google Shape;334;p26"/>
          <p:cNvSpPr txBox="1"/>
          <p:nvPr>
            <p:ph idx="1" type="subTitle"/>
          </p:nvPr>
        </p:nvSpPr>
        <p:spPr>
          <a:xfrm>
            <a:off x="189800" y="1920075"/>
            <a:ext cx="8569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200"/>
              <a:t>Инструкции:  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https://github.com/desi109/configuring-http-server-under-linux/blob/master/client/client-cmds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Конфигурации: </a:t>
            </a: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https://github.com/desi109/configuring-http-server-under-linux/tree/master/client/etc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</p:txBody>
      </p:sp>
      <p:cxnSp>
        <p:nvCxnSpPr>
          <p:cNvPr id="335" name="Google Shape;335;p26"/>
          <p:cNvCxnSpPr/>
          <p:nvPr/>
        </p:nvCxnSpPr>
        <p:spPr>
          <a:xfrm>
            <a:off x="980700" y="953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336" name="Google Shape;336;p26"/>
          <p:cNvSpPr txBox="1"/>
          <p:nvPr>
            <p:ph idx="2" type="title"/>
          </p:nvPr>
        </p:nvSpPr>
        <p:spPr>
          <a:xfrm>
            <a:off x="257163" y="259270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— ROUTER —  </a:t>
            </a:r>
            <a:endParaRPr/>
          </a:p>
        </p:txBody>
      </p:sp>
      <p:sp>
        <p:nvSpPr>
          <p:cNvPr id="337" name="Google Shape;337;p26"/>
          <p:cNvSpPr txBox="1"/>
          <p:nvPr>
            <p:ph idx="2" type="title"/>
          </p:nvPr>
        </p:nvSpPr>
        <p:spPr>
          <a:xfrm>
            <a:off x="257163" y="6834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— SERVER —  </a:t>
            </a:r>
            <a:endParaRPr/>
          </a:p>
        </p:txBody>
      </p:sp>
      <p:sp>
        <p:nvSpPr>
          <p:cNvPr id="338" name="Google Shape;338;p26"/>
          <p:cNvSpPr txBox="1"/>
          <p:nvPr>
            <p:ph idx="1" type="subTitle"/>
          </p:nvPr>
        </p:nvSpPr>
        <p:spPr>
          <a:xfrm>
            <a:off x="302675" y="939075"/>
            <a:ext cx="8569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200"/>
              <a:t>Инструкции:  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https://github.com/desi109/configuring-http-server-under-linux/blob/master/server/server-cmds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Конфигурации: </a:t>
            </a: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https://github.com/desi109/configuring-http-server-under-linux/tree/master/server/etc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</p:txBody>
      </p:sp>
      <p:sp>
        <p:nvSpPr>
          <p:cNvPr id="339" name="Google Shape;339;p26"/>
          <p:cNvSpPr txBox="1"/>
          <p:nvPr>
            <p:ph idx="1" type="subTitle"/>
          </p:nvPr>
        </p:nvSpPr>
        <p:spPr>
          <a:xfrm>
            <a:off x="189800" y="2850650"/>
            <a:ext cx="8569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200"/>
              <a:t>Инструкции:  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https://github.com/desi109/configuring-http-server-under-linux/blob/master/router/router-cmds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Конфигурации: </a:t>
            </a: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https://github.com/desi109/configuring-http-server-under-linux/tree/master/router/etc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>
            <p:ph type="title"/>
          </p:nvPr>
        </p:nvSpPr>
        <p:spPr>
          <a:xfrm>
            <a:off x="235349" y="1193675"/>
            <a:ext cx="6180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100"/>
              <a:t>Благодаря за внимането!</a:t>
            </a:r>
            <a:endParaRPr sz="3100"/>
          </a:p>
        </p:txBody>
      </p:sp>
      <p:sp>
        <p:nvSpPr>
          <p:cNvPr id="345" name="Google Shape;345;p31"/>
          <p:cNvSpPr txBox="1"/>
          <p:nvPr>
            <p:ph idx="1" type="subTitle"/>
          </p:nvPr>
        </p:nvSpPr>
        <p:spPr>
          <a:xfrm>
            <a:off x="297088" y="2438900"/>
            <a:ext cx="5752800" cy="207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/>
              <a:t>Ако имате въпроси, може да ги зададете сега</a:t>
            </a:r>
            <a:endParaRPr sz="1600"/>
          </a:p>
        </p:txBody>
      </p:sp>
      <p:cxnSp>
        <p:nvCxnSpPr>
          <p:cNvPr id="346" name="Google Shape;346;p31"/>
          <p:cNvCxnSpPr/>
          <p:nvPr/>
        </p:nvCxnSpPr>
        <p:spPr>
          <a:xfrm flipH="1" rot="10800000">
            <a:off x="235350" y="1784072"/>
            <a:ext cx="6132600" cy="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347" name="Google Shape;347;p31"/>
          <p:cNvGrpSpPr/>
          <p:nvPr/>
        </p:nvGrpSpPr>
        <p:grpSpPr>
          <a:xfrm>
            <a:off x="5649292" y="2353489"/>
            <a:ext cx="704314" cy="598816"/>
            <a:chOff x="7384751" y="4147984"/>
            <a:chExt cx="380012" cy="351274"/>
          </a:xfrm>
        </p:grpSpPr>
        <p:sp>
          <p:nvSpPr>
            <p:cNvPr id="348" name="Google Shape;348;p31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31"/>
          <p:cNvGrpSpPr/>
          <p:nvPr/>
        </p:nvGrpSpPr>
        <p:grpSpPr>
          <a:xfrm>
            <a:off x="2490250" y="3122308"/>
            <a:ext cx="1020944" cy="873063"/>
            <a:chOff x="3040984" y="3681059"/>
            <a:chExt cx="356164" cy="355815"/>
          </a:xfrm>
        </p:grpSpPr>
        <p:sp>
          <p:nvSpPr>
            <p:cNvPr id="354" name="Google Shape;354;p31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Ресурси:</a:t>
            </a:r>
            <a:endParaRPr/>
          </a:p>
        </p:txBody>
      </p:sp>
      <p:sp>
        <p:nvSpPr>
          <p:cNvPr id="362" name="Google Shape;362;p33"/>
          <p:cNvSpPr txBox="1"/>
          <p:nvPr>
            <p:ph idx="1" type="body"/>
          </p:nvPr>
        </p:nvSpPr>
        <p:spPr>
          <a:xfrm>
            <a:off x="606350" y="1573875"/>
            <a:ext cx="61410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Troy McMillan, Cisco Networking Essentials, 2nd Edition, 2015</a:t>
            </a:r>
            <a:endParaRPr/>
          </a:p>
        </p:txBody>
      </p:sp>
      <p:cxnSp>
        <p:nvCxnSpPr>
          <p:cNvPr id="363" name="Google Shape;363;p3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/>
          <p:nvPr>
            <p:ph type="title"/>
          </p:nvPr>
        </p:nvSpPr>
        <p:spPr>
          <a:xfrm>
            <a:off x="558900" y="511450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Съдържание:</a:t>
            </a:r>
            <a:endParaRPr/>
          </a:p>
        </p:txBody>
      </p:sp>
      <p:sp>
        <p:nvSpPr>
          <p:cNvPr id="170" name="Google Shape;170;p2"/>
          <p:cNvSpPr txBox="1"/>
          <p:nvPr>
            <p:ph idx="1" type="body"/>
          </p:nvPr>
        </p:nvSpPr>
        <p:spPr>
          <a:xfrm>
            <a:off x="646600" y="1664150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sz="1400"/>
              <a:t>Създаване на 3 VM-ки:  client, router, server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sz="1400"/>
              <a:t>Инсталиране на Apache </a:t>
            </a:r>
            <a:r>
              <a:rPr b="1" lang="en" sz="1400"/>
              <a:t>HTTP</a:t>
            </a:r>
            <a:r>
              <a:rPr lang="en" sz="1400"/>
              <a:t> Web Server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sz="1400"/>
              <a:t>Настройване на DNS мапинг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sz="1400"/>
              <a:t>Конфигурация на HTTP Web Server-a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sz="1400"/>
              <a:t>Конфигуриране на HTTPs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sz="1400"/>
              <a:t>Настройване на directory-ийте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sz="1400"/>
              <a:t>Създаване на key pairs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sz="1400"/>
              <a:t>Конфигуриране на Apache да използва HTTPs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</a:pPr>
            <a:r>
              <a:rPr lang="en" sz="1400"/>
              <a:t>Тестване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150"/>
              <a:buNone/>
            </a:pPr>
            <a:r>
              <a:t/>
            </a:r>
            <a:endParaRPr sz="1400"/>
          </a:p>
        </p:txBody>
      </p:sp>
      <p:cxnSp>
        <p:nvCxnSpPr>
          <p:cNvPr id="171" name="Google Shape;171;p2"/>
          <p:cNvCxnSpPr/>
          <p:nvPr/>
        </p:nvCxnSpPr>
        <p:spPr>
          <a:xfrm>
            <a:off x="646600" y="4804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>
            <p:ph idx="4294967295" type="title"/>
          </p:nvPr>
        </p:nvSpPr>
        <p:spPr>
          <a:xfrm>
            <a:off x="0" y="-109600"/>
            <a:ext cx="944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01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177" name="Google Shape;177;p4"/>
          <p:cNvSpPr txBox="1"/>
          <p:nvPr>
            <p:ph idx="4294967295" type="title"/>
          </p:nvPr>
        </p:nvSpPr>
        <p:spPr>
          <a:xfrm>
            <a:off x="896650" y="-109600"/>
            <a:ext cx="5898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Създаване на 3 VM-ки:  client, router</a:t>
            </a:r>
            <a:r>
              <a:rPr lang="en" sz="1800"/>
              <a:t>, </a:t>
            </a:r>
            <a:r>
              <a:rPr lang="en" sz="1800"/>
              <a:t>server</a:t>
            </a:r>
            <a:endParaRPr sz="1800"/>
          </a:p>
        </p:txBody>
      </p:sp>
      <p:cxnSp>
        <p:nvCxnSpPr>
          <p:cNvPr id="178" name="Google Shape;178;p4"/>
          <p:cNvCxnSpPr/>
          <p:nvPr/>
        </p:nvCxnSpPr>
        <p:spPr>
          <a:xfrm>
            <a:off x="204600" y="515760"/>
            <a:ext cx="5349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179" name="Google Shape;179;p4"/>
          <p:cNvSpPr/>
          <p:nvPr/>
        </p:nvSpPr>
        <p:spPr>
          <a:xfrm>
            <a:off x="1004325" y="370100"/>
            <a:ext cx="7281300" cy="3378000"/>
          </a:xfrm>
          <a:prstGeom prst="rect">
            <a:avLst/>
          </a:prstGeom>
          <a:solidFill>
            <a:srgbClr val="E4F1FF"/>
          </a:solidFill>
          <a:ln cap="flat" cmpd="sng" w="38100">
            <a:solidFill>
              <a:srgbClr val="1C4587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1004325" y="3347900"/>
            <a:ext cx="17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computer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1067500" y="481125"/>
            <a:ext cx="10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</a:t>
            </a:r>
            <a:b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interfaces</a:t>
            </a:r>
            <a:endParaRPr b="1" sz="13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2124775" y="1101375"/>
            <a:ext cx="714300" cy="60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4534600" y="1096750"/>
            <a:ext cx="714300" cy="60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>
            <a:off x="6858700" y="1096750"/>
            <a:ext cx="714300" cy="60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"/>
          <p:cNvSpPr txBox="1"/>
          <p:nvPr/>
        </p:nvSpPr>
        <p:spPr>
          <a:xfrm>
            <a:off x="2153275" y="1206075"/>
            <a:ext cx="6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4"/>
          <p:cNvSpPr txBox="1"/>
          <p:nvPr/>
        </p:nvSpPr>
        <p:spPr>
          <a:xfrm>
            <a:off x="4534600" y="1201450"/>
            <a:ext cx="7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router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4"/>
          <p:cNvSpPr txBox="1"/>
          <p:nvPr/>
        </p:nvSpPr>
        <p:spPr>
          <a:xfrm>
            <a:off x="6887200" y="1201450"/>
            <a:ext cx="6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server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2077300" y="435550"/>
            <a:ext cx="106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192.168.1.11</a:t>
            </a:r>
            <a:b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enp0s8</a:t>
            </a:r>
            <a:endParaRPr b="1" sz="13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3886750" y="435550"/>
            <a:ext cx="10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192.168.1.1</a:t>
            </a:r>
            <a:b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enp0s8</a:t>
            </a:r>
            <a:endParaRPr b="1" sz="13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6801700" y="435550"/>
            <a:ext cx="106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192.168.2.22</a:t>
            </a:r>
            <a:b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enp0s8</a:t>
            </a:r>
            <a:endParaRPr b="1" sz="13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5039425" y="435550"/>
            <a:ext cx="10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192.168.2.2</a:t>
            </a:r>
            <a:b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3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enp0s9</a:t>
            </a:r>
            <a:endParaRPr b="1" sz="13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1067500" y="1814575"/>
            <a:ext cx="10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 </a:t>
            </a:r>
            <a:b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interfaces</a:t>
            </a:r>
            <a:endParaRPr b="1" sz="13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2105800" y="1791775"/>
            <a:ext cx="10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enp0s3 </a:t>
            </a:r>
            <a:b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10.0.2.15</a:t>
            </a:r>
            <a:endParaRPr b="1" sz="13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4182088" y="1782550"/>
            <a:ext cx="10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enp0s3 </a:t>
            </a:r>
            <a:b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10.0.2.15</a:t>
            </a:r>
            <a:endParaRPr b="1" sz="13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4"/>
          <p:cNvSpPr txBox="1"/>
          <p:nvPr/>
        </p:nvSpPr>
        <p:spPr>
          <a:xfrm>
            <a:off x="6887200" y="1782550"/>
            <a:ext cx="10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enp0s3 </a:t>
            </a:r>
            <a:b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3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10.0.2.15</a:t>
            </a:r>
            <a:endParaRPr b="1" sz="13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3220176" y="1113650"/>
            <a:ext cx="904824" cy="585036"/>
          </a:xfrm>
          <a:prstGeom prst="cloud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5601389" y="1113663"/>
            <a:ext cx="904824" cy="585036"/>
          </a:xfrm>
          <a:prstGeom prst="cloud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3343938" y="1186000"/>
            <a:ext cx="65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neta</a:t>
            </a:r>
            <a:endParaRPr b="1" sz="1600">
              <a:solidFill>
                <a:srgbClr val="E691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4"/>
          <p:cNvSpPr txBox="1"/>
          <p:nvPr/>
        </p:nvSpPr>
        <p:spPr>
          <a:xfrm>
            <a:off x="5725138" y="1186000"/>
            <a:ext cx="65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64D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netb</a:t>
            </a:r>
            <a:endParaRPr b="1" sz="1600">
              <a:solidFill>
                <a:srgbClr val="A64D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0" name="Google Shape;200;p4"/>
          <p:cNvCxnSpPr>
            <a:stCxn id="186" idx="3"/>
            <a:endCxn id="197" idx="2"/>
          </p:cNvCxnSpPr>
          <p:nvPr/>
        </p:nvCxnSpPr>
        <p:spPr>
          <a:xfrm>
            <a:off x="5248900" y="1401550"/>
            <a:ext cx="355200" cy="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4"/>
          <p:cNvCxnSpPr>
            <a:stCxn id="197" idx="0"/>
            <a:endCxn id="187" idx="1"/>
          </p:cNvCxnSpPr>
          <p:nvPr/>
        </p:nvCxnSpPr>
        <p:spPr>
          <a:xfrm flipH="1" rot="10800000">
            <a:off x="6505459" y="1401681"/>
            <a:ext cx="381600" cy="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4"/>
          <p:cNvCxnSpPr>
            <a:stCxn id="186" idx="1"/>
            <a:endCxn id="196" idx="0"/>
          </p:cNvCxnSpPr>
          <p:nvPr/>
        </p:nvCxnSpPr>
        <p:spPr>
          <a:xfrm flipH="1">
            <a:off x="4124200" y="1401550"/>
            <a:ext cx="410400" cy="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4"/>
          <p:cNvCxnSpPr>
            <a:stCxn id="196" idx="2"/>
            <a:endCxn id="185" idx="3"/>
          </p:cNvCxnSpPr>
          <p:nvPr/>
        </p:nvCxnSpPr>
        <p:spPr>
          <a:xfrm rot="10800000">
            <a:off x="2810483" y="1406168"/>
            <a:ext cx="41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4"/>
          <p:cNvSpPr/>
          <p:nvPr/>
        </p:nvSpPr>
        <p:spPr>
          <a:xfrm>
            <a:off x="4439350" y="2808100"/>
            <a:ext cx="1009800" cy="753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"/>
          <p:cNvSpPr txBox="1"/>
          <p:nvPr/>
        </p:nvSpPr>
        <p:spPr>
          <a:xfrm>
            <a:off x="4439350" y="2992150"/>
            <a:ext cx="100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VirtualBox</a:t>
            </a:r>
            <a:endParaRPr b="1" sz="130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6" name="Google Shape;206;p4"/>
          <p:cNvCxnSpPr>
            <a:endCxn id="205" idx="1"/>
          </p:cNvCxnSpPr>
          <p:nvPr/>
        </p:nvCxnSpPr>
        <p:spPr>
          <a:xfrm>
            <a:off x="2839150" y="1709800"/>
            <a:ext cx="1600200" cy="14748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4"/>
          <p:cNvCxnSpPr>
            <a:endCxn id="205" idx="3"/>
          </p:cNvCxnSpPr>
          <p:nvPr/>
        </p:nvCxnSpPr>
        <p:spPr>
          <a:xfrm flipH="1">
            <a:off x="5449150" y="1719400"/>
            <a:ext cx="1409400" cy="14652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4"/>
          <p:cNvCxnSpPr>
            <a:stCxn id="183" idx="2"/>
            <a:endCxn id="204" idx="0"/>
          </p:cNvCxnSpPr>
          <p:nvPr/>
        </p:nvCxnSpPr>
        <p:spPr>
          <a:xfrm>
            <a:off x="4891750" y="1706350"/>
            <a:ext cx="52500" cy="11019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4"/>
          <p:cNvSpPr txBox="1"/>
          <p:nvPr/>
        </p:nvSpPr>
        <p:spPr>
          <a:xfrm>
            <a:off x="5248903" y="3678513"/>
            <a:ext cx="20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FE2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1.2.3.4   (real IP address)</a:t>
            </a:r>
            <a:endParaRPr b="1">
              <a:solidFill>
                <a:srgbClr val="CFE2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4248783" y="4196132"/>
            <a:ext cx="1600236" cy="904608"/>
          </a:xfrm>
          <a:prstGeom prst="cloud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/>
        </p:nvSpPr>
        <p:spPr>
          <a:xfrm>
            <a:off x="4386893" y="4375738"/>
            <a:ext cx="160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real Internet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2" name="Google Shape;212;p4"/>
          <p:cNvCxnSpPr>
            <a:stCxn id="204" idx="2"/>
            <a:endCxn id="210" idx="3"/>
          </p:cNvCxnSpPr>
          <p:nvPr/>
        </p:nvCxnSpPr>
        <p:spPr>
          <a:xfrm>
            <a:off x="4944250" y="3561100"/>
            <a:ext cx="104700" cy="6867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922b275c6_1_283"/>
          <p:cNvSpPr txBox="1"/>
          <p:nvPr>
            <p:ph idx="4294967295" type="title"/>
          </p:nvPr>
        </p:nvSpPr>
        <p:spPr>
          <a:xfrm>
            <a:off x="0" y="-109600"/>
            <a:ext cx="944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01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218" name="Google Shape;218;g1c922b275c6_1_283"/>
          <p:cNvCxnSpPr/>
          <p:nvPr/>
        </p:nvCxnSpPr>
        <p:spPr>
          <a:xfrm>
            <a:off x="204600" y="515760"/>
            <a:ext cx="5349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pic>
        <p:nvPicPr>
          <p:cNvPr id="219" name="Google Shape;219;g1c922b275c6_1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75" y="707788"/>
            <a:ext cx="5093574" cy="298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c922b275c6_1_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800" y="67000"/>
            <a:ext cx="3077874" cy="24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c922b275c6_1_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7800" y="2599994"/>
            <a:ext cx="3077874" cy="246703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c922b275c6_1_283"/>
          <p:cNvSpPr txBox="1"/>
          <p:nvPr>
            <p:ph idx="4294967295" type="subTitle"/>
          </p:nvPr>
        </p:nvSpPr>
        <p:spPr>
          <a:xfrm>
            <a:off x="739505" y="67000"/>
            <a:ext cx="5251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lt1"/>
                </a:solidFill>
              </a:rPr>
              <a:t>Примерен сетъп и конфигуриране на мрежовите адаптери на client-a.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23" name="Google Shape;223;g1c922b275c6_1_283"/>
          <p:cNvSpPr txBox="1"/>
          <p:nvPr>
            <p:ph idx="4294967295" type="subTitle"/>
          </p:nvPr>
        </p:nvSpPr>
        <p:spPr>
          <a:xfrm>
            <a:off x="224155" y="3871375"/>
            <a:ext cx="5251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lt1"/>
                </a:solidFill>
              </a:rPr>
              <a:t>Всяка VM-ка има следните спецификации: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Мemory size:   1024 MB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Hard disk size:  10 GB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OS:  Ubuntu-18.04 (64-bit)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922b275c6_1_329"/>
          <p:cNvSpPr txBox="1"/>
          <p:nvPr>
            <p:ph idx="4294967295" type="title"/>
          </p:nvPr>
        </p:nvSpPr>
        <p:spPr>
          <a:xfrm>
            <a:off x="0" y="-109600"/>
            <a:ext cx="944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01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229" name="Google Shape;229;g1c922b275c6_1_329"/>
          <p:cNvCxnSpPr/>
          <p:nvPr/>
        </p:nvCxnSpPr>
        <p:spPr>
          <a:xfrm>
            <a:off x="204600" y="515760"/>
            <a:ext cx="5349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pic>
        <p:nvPicPr>
          <p:cNvPr id="230" name="Google Shape;230;g1c922b275c6_1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225" y="872850"/>
            <a:ext cx="4179849" cy="413338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c922b275c6_1_329"/>
          <p:cNvSpPr txBox="1"/>
          <p:nvPr>
            <p:ph idx="4294967295" type="subTitle"/>
          </p:nvPr>
        </p:nvSpPr>
        <p:spPr>
          <a:xfrm>
            <a:off x="204605" y="84700"/>
            <a:ext cx="52515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lt1"/>
                </a:solidFill>
              </a:rPr>
              <a:t>Netw</a:t>
            </a:r>
            <a:r>
              <a:rPr lang="en" sz="1300">
                <a:solidFill>
                  <a:schemeClr val="lt1"/>
                </a:solidFill>
              </a:rPr>
              <a:t>ork Interface-и за</a:t>
            </a:r>
            <a:r>
              <a:rPr lang="en" sz="1300">
                <a:solidFill>
                  <a:schemeClr val="lt1"/>
                </a:solidFill>
              </a:rPr>
              <a:t> client, router and server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232" name="Google Shape;232;g1c922b275c6_1_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625" y="452950"/>
            <a:ext cx="3297063" cy="28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c922b275c6_1_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25" y="2240325"/>
            <a:ext cx="3325650" cy="282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c922b275c6_1_329"/>
          <p:cNvSpPr/>
          <p:nvPr/>
        </p:nvSpPr>
        <p:spPr>
          <a:xfrm>
            <a:off x="332150" y="3568175"/>
            <a:ext cx="1015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c922b275c6_1_329"/>
          <p:cNvSpPr/>
          <p:nvPr/>
        </p:nvSpPr>
        <p:spPr>
          <a:xfrm>
            <a:off x="1594300" y="1556325"/>
            <a:ext cx="1214700" cy="21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c922b275c6_1_329"/>
          <p:cNvSpPr/>
          <p:nvPr/>
        </p:nvSpPr>
        <p:spPr>
          <a:xfrm>
            <a:off x="4934725" y="2135225"/>
            <a:ext cx="1309500" cy="21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c922b275c6_1_329"/>
          <p:cNvSpPr/>
          <p:nvPr/>
        </p:nvSpPr>
        <p:spPr>
          <a:xfrm>
            <a:off x="4920475" y="3046250"/>
            <a:ext cx="1361700" cy="23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g1c922b275c6_1_329"/>
          <p:cNvCxnSpPr/>
          <p:nvPr/>
        </p:nvCxnSpPr>
        <p:spPr>
          <a:xfrm>
            <a:off x="2951350" y="616850"/>
            <a:ext cx="702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g1c922b275c6_1_329"/>
          <p:cNvCxnSpPr/>
          <p:nvPr/>
        </p:nvCxnSpPr>
        <p:spPr>
          <a:xfrm>
            <a:off x="6604925" y="1100825"/>
            <a:ext cx="759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g1c922b275c6_1_329"/>
          <p:cNvCxnSpPr/>
          <p:nvPr/>
        </p:nvCxnSpPr>
        <p:spPr>
          <a:xfrm>
            <a:off x="1575325" y="2809000"/>
            <a:ext cx="540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cbb69b329d_0_0"/>
          <p:cNvSpPr txBox="1"/>
          <p:nvPr>
            <p:ph idx="4294967295" type="title"/>
          </p:nvPr>
        </p:nvSpPr>
        <p:spPr>
          <a:xfrm>
            <a:off x="0" y="-109600"/>
            <a:ext cx="944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01</a:t>
            </a:r>
            <a:endParaRPr sz="3600">
              <a:solidFill>
                <a:schemeClr val="lt2"/>
              </a:solidFill>
            </a:endParaRPr>
          </a:p>
        </p:txBody>
      </p:sp>
      <p:cxnSp>
        <p:nvCxnSpPr>
          <p:cNvPr id="246" name="Google Shape;246;g1cbb69b329d_0_0"/>
          <p:cNvCxnSpPr/>
          <p:nvPr/>
        </p:nvCxnSpPr>
        <p:spPr>
          <a:xfrm>
            <a:off x="204600" y="515760"/>
            <a:ext cx="5349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sp>
        <p:nvSpPr>
          <p:cNvPr id="247" name="Google Shape;247;g1cbb69b329d_0_0"/>
          <p:cNvSpPr txBox="1"/>
          <p:nvPr>
            <p:ph idx="4294967295" type="subTitle"/>
          </p:nvPr>
        </p:nvSpPr>
        <p:spPr>
          <a:xfrm>
            <a:off x="489424" y="67000"/>
            <a:ext cx="6039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solidFill>
                  <a:schemeClr val="lt1"/>
                </a:solidFill>
              </a:rPr>
              <a:t>Ping и  SSH връзка от client към server посредством  router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248" name="Google Shape;248;g1cbb69b329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650" y="980025"/>
            <a:ext cx="4454467" cy="353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cbb69b329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50" y="1105750"/>
            <a:ext cx="4269850" cy="34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cbb69b329d_0_0"/>
          <p:cNvSpPr/>
          <p:nvPr/>
        </p:nvSpPr>
        <p:spPr>
          <a:xfrm>
            <a:off x="1347550" y="1793575"/>
            <a:ext cx="844500" cy="11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cbb69b329d_0_0"/>
          <p:cNvSpPr/>
          <p:nvPr/>
        </p:nvSpPr>
        <p:spPr>
          <a:xfrm>
            <a:off x="1347550" y="2714100"/>
            <a:ext cx="436500" cy="8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cbb69b329d_0_0"/>
          <p:cNvSpPr/>
          <p:nvPr/>
        </p:nvSpPr>
        <p:spPr>
          <a:xfrm>
            <a:off x="5826775" y="1765125"/>
            <a:ext cx="1167300" cy="11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cbb69b329d_0_0"/>
          <p:cNvSpPr/>
          <p:nvPr/>
        </p:nvSpPr>
        <p:spPr>
          <a:xfrm>
            <a:off x="6652375" y="2941850"/>
            <a:ext cx="1755600" cy="11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922b275c6_1_37"/>
          <p:cNvSpPr txBox="1"/>
          <p:nvPr>
            <p:ph idx="4294967295" type="title"/>
          </p:nvPr>
        </p:nvSpPr>
        <p:spPr>
          <a:xfrm>
            <a:off x="0" y="0"/>
            <a:ext cx="944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02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59" name="Google Shape;259;g1c922b275c6_1_37"/>
          <p:cNvSpPr txBox="1"/>
          <p:nvPr>
            <p:ph idx="4294967295" type="title"/>
          </p:nvPr>
        </p:nvSpPr>
        <p:spPr>
          <a:xfrm>
            <a:off x="944098" y="87750"/>
            <a:ext cx="7255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Инсталиране на Apache HTTP Web Server</a:t>
            </a:r>
            <a:endParaRPr sz="1800"/>
          </a:p>
        </p:txBody>
      </p:sp>
      <p:cxnSp>
        <p:nvCxnSpPr>
          <p:cNvPr id="260" name="Google Shape;260;g1c922b275c6_1_37"/>
          <p:cNvCxnSpPr/>
          <p:nvPr/>
        </p:nvCxnSpPr>
        <p:spPr>
          <a:xfrm>
            <a:off x="204600" y="625360"/>
            <a:ext cx="5349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pic>
        <p:nvPicPr>
          <p:cNvPr id="261" name="Google Shape;261;g1c922b275c6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5" y="723900"/>
            <a:ext cx="5470326" cy="43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c922b275c6_1_37"/>
          <p:cNvSpPr/>
          <p:nvPr/>
        </p:nvSpPr>
        <p:spPr>
          <a:xfrm>
            <a:off x="2619200" y="1831550"/>
            <a:ext cx="702300" cy="18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c922b275c6_1_46"/>
          <p:cNvSpPr txBox="1"/>
          <p:nvPr>
            <p:ph idx="4294967295" type="title"/>
          </p:nvPr>
        </p:nvSpPr>
        <p:spPr>
          <a:xfrm>
            <a:off x="4164250" y="32725"/>
            <a:ext cx="944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03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68" name="Google Shape;268;g1c922b275c6_1_46"/>
          <p:cNvSpPr txBox="1"/>
          <p:nvPr>
            <p:ph idx="4" type="title"/>
          </p:nvPr>
        </p:nvSpPr>
        <p:spPr>
          <a:xfrm>
            <a:off x="5108350" y="199375"/>
            <a:ext cx="41946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Настройване на DNS мапинг</a:t>
            </a:r>
            <a:endParaRPr sz="1800"/>
          </a:p>
        </p:txBody>
      </p:sp>
      <p:cxnSp>
        <p:nvCxnSpPr>
          <p:cNvPr id="269" name="Google Shape;269;g1c922b275c6_1_46"/>
          <p:cNvCxnSpPr/>
          <p:nvPr/>
        </p:nvCxnSpPr>
        <p:spPr>
          <a:xfrm>
            <a:off x="4416325" y="658085"/>
            <a:ext cx="5349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pic>
        <p:nvPicPr>
          <p:cNvPr id="270" name="Google Shape;270;g1c922b275c6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346" y="756625"/>
            <a:ext cx="5421578" cy="433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c922b275c6_1_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2" name="Google Shape;272;g1c922b275c6_1_46"/>
          <p:cNvSpPr/>
          <p:nvPr/>
        </p:nvSpPr>
        <p:spPr>
          <a:xfrm>
            <a:off x="5490000" y="1613300"/>
            <a:ext cx="944100" cy="21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922b275c6_1_57"/>
          <p:cNvSpPr txBox="1"/>
          <p:nvPr>
            <p:ph idx="4294967295" type="title"/>
          </p:nvPr>
        </p:nvSpPr>
        <p:spPr>
          <a:xfrm>
            <a:off x="198475" y="272300"/>
            <a:ext cx="9441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chemeClr val="lt2"/>
                </a:solidFill>
              </a:rPr>
              <a:t>04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78" name="Google Shape;278;g1c922b275c6_1_57"/>
          <p:cNvSpPr txBox="1"/>
          <p:nvPr>
            <p:ph idx="4294967295" type="title"/>
          </p:nvPr>
        </p:nvSpPr>
        <p:spPr>
          <a:xfrm>
            <a:off x="1142575" y="438950"/>
            <a:ext cx="5433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Конфигурация на HTTP Web Server-a</a:t>
            </a:r>
            <a:endParaRPr sz="1800"/>
          </a:p>
        </p:txBody>
      </p:sp>
      <p:sp>
        <p:nvSpPr>
          <p:cNvPr id="279" name="Google Shape;279;g1c922b275c6_1_57"/>
          <p:cNvSpPr txBox="1"/>
          <p:nvPr>
            <p:ph idx="4294967295" type="subTitle"/>
          </p:nvPr>
        </p:nvSpPr>
        <p:spPr>
          <a:xfrm>
            <a:off x="203575" y="1091325"/>
            <a:ext cx="8716800" cy="3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Когато се логнем на server-a, можем да намерим следните конфигурационни файлове:</a:t>
            </a:r>
            <a:br>
              <a:rPr b="1" lang="en" sz="1200">
                <a:solidFill>
                  <a:schemeClr val="lt1"/>
                </a:solidFill>
              </a:rPr>
            </a:b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/var/www/html  ➜  </a:t>
            </a:r>
            <a:r>
              <a:rPr lang="en" sz="1200">
                <a:solidFill>
                  <a:schemeClr val="lt1"/>
                </a:solidFill>
              </a:rPr>
              <a:t>съдържа web контента за самата web страница (напр.  Index.html файла)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/etc/apache2/apache2.conf  ➜  </a:t>
            </a:r>
            <a:r>
              <a:rPr lang="en" sz="1200">
                <a:solidFill>
                  <a:schemeClr val="lt1"/>
                </a:solidFill>
              </a:rPr>
              <a:t>съдържа глобалната конфигурация на web server-a</a:t>
            </a:r>
            <a:br>
              <a:rPr lang="en" sz="1200">
                <a:solidFill>
                  <a:schemeClr val="lt1"/>
                </a:solidFill>
              </a:rPr>
            </a:b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/etc/apache2/sites-available/000-default.conf  ➜  </a:t>
            </a:r>
            <a:r>
              <a:rPr lang="en" sz="1200">
                <a:solidFill>
                  <a:schemeClr val="lt1"/>
                </a:solidFill>
              </a:rPr>
              <a:t>съдържа основната  конфигурация на web server-a, например променливи като ServerAdmin (email адреса на администратора), DocumentRoot (показва къде се намира root directory-ята на server-a),  ErrorLog and CustomLog (показват къде се намират логовете)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/etc/apache2/sites-available/default-ssl.conf  ➜  </a:t>
            </a:r>
            <a:r>
              <a:rPr lang="en" sz="1200">
                <a:solidFill>
                  <a:schemeClr val="lt1"/>
                </a:solidFill>
              </a:rPr>
              <a:t>съдържа конфигурация за сетъпване на  HTTPs</a:t>
            </a:r>
            <a:br>
              <a:rPr lang="en" sz="1200">
                <a:solidFill>
                  <a:schemeClr val="lt1"/>
                </a:solidFill>
              </a:rPr>
            </a:b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/etc/apache2/mods-available/ ➜  </a:t>
            </a:r>
            <a:r>
              <a:rPr lang="en" sz="1200">
                <a:solidFill>
                  <a:schemeClr val="lt1"/>
                </a:solidFill>
              </a:rPr>
              <a:t>съдържа допълнителни фичъри/модули на Apache, например cache_disk.load, proxy.conf  и др.</a:t>
            </a:r>
            <a:br>
              <a:rPr lang="en" sz="1200">
                <a:solidFill>
                  <a:schemeClr val="lt1"/>
                </a:solidFill>
              </a:rPr>
            </a:b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</a:rPr>
              <a:t>/var/logs/apache2/  ➜  </a:t>
            </a:r>
            <a:r>
              <a:rPr lang="en" sz="1200">
                <a:solidFill>
                  <a:schemeClr val="lt1"/>
                </a:solidFill>
              </a:rPr>
              <a:t>съдържа Apache логове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" sz="1200">
                <a:solidFill>
                  <a:schemeClr val="lt1"/>
                </a:solidFill>
              </a:rPr>
              <a:t>access.log  ➜  </a:t>
            </a:r>
            <a:r>
              <a:rPr lang="en" sz="1200">
                <a:solidFill>
                  <a:schemeClr val="lt1"/>
                </a:solidFill>
              </a:rPr>
              <a:t>съдържа записи, кой, кога е достъпвал website-a (request/response информация)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" sz="1200">
                <a:solidFill>
                  <a:schemeClr val="lt1"/>
                </a:solidFill>
              </a:rPr>
              <a:t>error.log  ➜  </a:t>
            </a:r>
            <a:r>
              <a:rPr lang="en" sz="1200">
                <a:solidFill>
                  <a:schemeClr val="lt1"/>
                </a:solidFill>
              </a:rPr>
              <a:t>съдържа информация за грешките и error-ите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80" name="Google Shape;280;g1c922b275c6_1_57"/>
          <p:cNvCxnSpPr/>
          <p:nvPr/>
        </p:nvCxnSpPr>
        <p:spPr>
          <a:xfrm>
            <a:off x="403075" y="897660"/>
            <a:ext cx="5349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